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4290000" cy="41910000"/>
  <p:notesSz cx="6858000" cy="9028113"/>
  <p:defaultTextStyle>
    <a:defPPr>
      <a:defRPr lang="pt-BR"/>
    </a:defPPr>
    <a:lvl1pPr algn="ctr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1pPr>
    <a:lvl2pPr marL="457200" algn="ctr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2pPr>
    <a:lvl3pPr marL="914400" algn="ctr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3pPr>
    <a:lvl4pPr marL="1371600" algn="ctr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4pPr>
    <a:lvl5pPr marL="1828800" algn="ctr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200">
          <p15:clr>
            <a:srgbClr val="A4A3A4"/>
          </p15:clr>
        </p15:guide>
        <p15:guide id="2" pos="1080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7B00"/>
    <a:srgbClr val="996600"/>
    <a:srgbClr val="663300"/>
    <a:srgbClr val="FF33CC"/>
    <a:srgbClr val="FF9900"/>
    <a:srgbClr val="333399"/>
    <a:srgbClr val="000099"/>
    <a:srgbClr val="006666"/>
    <a:srgbClr val="00CC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918" autoAdjust="0"/>
    <p:restoredTop sz="96278" autoAdjust="0"/>
  </p:normalViewPr>
  <p:slideViewPr>
    <p:cSldViewPr>
      <p:cViewPr varScale="1">
        <p:scale>
          <a:sx n="18" d="100"/>
          <a:sy n="18" d="100"/>
        </p:scale>
        <p:origin x="3498" y="156"/>
      </p:cViewPr>
      <p:guideLst>
        <p:guide orient="horz" pos="13200"/>
        <p:guide pos="1080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3" tIns="45361" rIns="90723" bIns="45361" numCol="1" anchor="t" anchorCtr="0" compatLnSpc="1">
            <a:prstTxWarp prst="textNoShape">
              <a:avLst/>
            </a:prstTxWarp>
          </a:bodyPr>
          <a:lstStyle>
            <a:lvl1pPr algn="l" defTabSz="90805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099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3" tIns="45361" rIns="90723" bIns="45361" numCol="1" anchor="t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00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577263"/>
            <a:ext cx="2971800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3" tIns="45361" rIns="90723" bIns="45361" numCol="1" anchor="b" anchorCtr="0" compatLnSpc="1">
            <a:prstTxWarp prst="textNoShape">
              <a:avLst/>
            </a:prstTxWarp>
          </a:bodyPr>
          <a:lstStyle>
            <a:lvl1pPr algn="l" defTabSz="90805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01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577263"/>
            <a:ext cx="2971800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3" tIns="45361" rIns="90723" bIns="45361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FCBDF5F9-58A5-41D1-A787-8FB4A1CA725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08108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472A8DA-C10C-474E-B193-AA88E1107893}" type="datetimeFigureOut">
              <a:rPr lang="pt-BR"/>
              <a:pPr>
                <a:defRPr/>
              </a:pPr>
              <a:t>15/09/2023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044700" y="677863"/>
            <a:ext cx="2768600" cy="3384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287838"/>
            <a:ext cx="5486400" cy="4062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575675"/>
            <a:ext cx="2971800" cy="4508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575675"/>
            <a:ext cx="2971800" cy="4508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BF67101-E1B1-41D5-8292-7AF6D234A90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28572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410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B5DEFFF-59D7-4C14-A52A-2CFA63F16CC6}" type="slidenum">
              <a:rPr lang="pt-BR" smtClean="0"/>
              <a:pPr/>
              <a:t>1</a:t>
            </a:fld>
            <a:endParaRPr 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71750" y="13019088"/>
            <a:ext cx="29146500" cy="8983662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143500" y="23749000"/>
            <a:ext cx="24003000" cy="10710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A32EBB-F585-4684-B22D-E9F802F1E26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3525A7-EDB2-43DA-930C-84A6732ADED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4433213" y="3724275"/>
            <a:ext cx="7286625" cy="335280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2570163" y="3724275"/>
            <a:ext cx="21710650" cy="335280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648EB1-0D01-4790-9C22-5B0B7182DD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F4A56F-DBDA-40F5-8504-C08AF3E3B0C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08275" y="26930350"/>
            <a:ext cx="29146500" cy="83248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708275" y="17762538"/>
            <a:ext cx="29146500" cy="916781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B23957-7843-4001-A1C3-4B9E6BD495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70163" y="12104688"/>
            <a:ext cx="14498637" cy="25147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7221200" y="12104688"/>
            <a:ext cx="14498638" cy="25147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4534CE-5A64-44CA-8CFF-A3ED995CF29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14500" y="1677988"/>
            <a:ext cx="30861000" cy="6985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714500" y="9380538"/>
            <a:ext cx="15151100" cy="3910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714500" y="13290550"/>
            <a:ext cx="15151100" cy="241474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7419638" y="9380538"/>
            <a:ext cx="15155862" cy="3910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7419638" y="13290550"/>
            <a:ext cx="15155862" cy="241474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5D463F-5D25-4225-BDAD-841A777351B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AF9EB6-E2D8-4DF5-B51A-4540EA40C59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7B600C-1FEE-4BFD-AEC0-04B7D836F86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14500" y="1668463"/>
            <a:ext cx="11280775" cy="71008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406438" y="1668463"/>
            <a:ext cx="19169062" cy="357695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14500" y="8769350"/>
            <a:ext cx="11280775" cy="286686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D39775-0A67-4DAD-A404-AA26B603B4C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21475" y="29337000"/>
            <a:ext cx="20574000" cy="34639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721475" y="3744913"/>
            <a:ext cx="20574000" cy="25146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721475" y="32800925"/>
            <a:ext cx="20574000" cy="4918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40B635-52B0-41B2-BA6C-17618E219F0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70163" y="3724275"/>
            <a:ext cx="29149675" cy="698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35205" tIns="267601" rIns="535205" bIns="26760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70163" y="12104688"/>
            <a:ext cx="29149675" cy="2514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35205" tIns="267601" rIns="535205" bIns="26760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570163" y="38185725"/>
            <a:ext cx="7146925" cy="279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35205" tIns="267601" rIns="535205" bIns="267601" numCol="1" anchor="t" anchorCtr="0" compatLnSpc="1">
            <a:prstTxWarp prst="textNoShape">
              <a:avLst/>
            </a:prstTxWarp>
          </a:bodyPr>
          <a:lstStyle>
            <a:lvl1pPr algn="l">
              <a:defRPr sz="81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715750" y="38185725"/>
            <a:ext cx="10858500" cy="279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35205" tIns="267601" rIns="535205" bIns="267601" numCol="1" anchor="t" anchorCtr="0" compatLnSpc="1">
            <a:prstTxWarp prst="textNoShape">
              <a:avLst/>
            </a:prstTxWarp>
          </a:bodyPr>
          <a:lstStyle>
            <a:lvl1pPr>
              <a:defRPr sz="81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4572913" y="38185725"/>
            <a:ext cx="7146925" cy="279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35205" tIns="267601" rIns="535205" bIns="267601" numCol="1" anchor="t" anchorCtr="0" compatLnSpc="1">
            <a:prstTxWarp prst="textNoShape">
              <a:avLst/>
            </a:prstTxWarp>
          </a:bodyPr>
          <a:lstStyle>
            <a:lvl1pPr algn="r">
              <a:defRPr sz="8100">
                <a:latin typeface="Times New Roman" pitchFamily="18" charset="0"/>
              </a:defRPr>
            </a:lvl1pPr>
          </a:lstStyle>
          <a:p>
            <a:pPr>
              <a:defRPr/>
            </a:pPr>
            <a:fld id="{30A853AF-F839-4B6B-8248-8DEF9C0D79C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+mj-lt"/>
          <a:ea typeface="+mj-ea"/>
          <a:cs typeface="+mj-cs"/>
        </a:defRPr>
      </a:lvl1pPr>
      <a:lvl2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2pPr>
      <a:lvl3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3pPr>
      <a:lvl4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4pPr>
      <a:lvl5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5pPr>
      <a:lvl6pPr marL="457200" algn="ctr" defTabSz="5349875" rtl="0" fontAlgn="base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6pPr>
      <a:lvl7pPr marL="914400" algn="ctr" defTabSz="5349875" rtl="0" fontAlgn="base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7pPr>
      <a:lvl8pPr marL="1371600" algn="ctr" defTabSz="5349875" rtl="0" fontAlgn="base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8pPr>
      <a:lvl9pPr marL="1828800" algn="ctr" defTabSz="5349875" rtl="0" fontAlgn="base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9pPr>
    </p:titleStyle>
    <p:bodyStyle>
      <a:lvl1pPr marL="2005013" indent="-2005013" algn="l" defTabSz="5349875" rtl="0" eaLnBrk="0" fontAlgn="base" hangingPunct="0">
        <a:spcBef>
          <a:spcPct val="20000"/>
        </a:spcBef>
        <a:spcAft>
          <a:spcPct val="0"/>
        </a:spcAft>
        <a:buChar char="•"/>
        <a:defRPr sz="18800">
          <a:solidFill>
            <a:schemeClr val="tx1"/>
          </a:solidFill>
          <a:latin typeface="+mn-lt"/>
          <a:ea typeface="+mn-ea"/>
          <a:cs typeface="+mn-cs"/>
        </a:defRPr>
      </a:lvl1pPr>
      <a:lvl2pPr marL="4348163" indent="-1670050" algn="l" defTabSz="5349875" rtl="0" eaLnBrk="0" fontAlgn="base" hangingPunct="0">
        <a:spcBef>
          <a:spcPct val="20000"/>
        </a:spcBef>
        <a:spcAft>
          <a:spcPct val="0"/>
        </a:spcAft>
        <a:buChar char="–"/>
        <a:defRPr sz="16300">
          <a:solidFill>
            <a:schemeClr val="tx1"/>
          </a:solidFill>
          <a:latin typeface="+mn-lt"/>
        </a:defRPr>
      </a:lvl2pPr>
      <a:lvl3pPr marL="6689725" indent="-1339850" algn="l" defTabSz="5349875" rtl="0" eaLnBrk="0" fontAlgn="base" hangingPunct="0">
        <a:spcBef>
          <a:spcPct val="20000"/>
        </a:spcBef>
        <a:spcAft>
          <a:spcPct val="0"/>
        </a:spcAft>
        <a:buChar char="•"/>
        <a:defRPr sz="14000">
          <a:solidFill>
            <a:schemeClr val="tx1"/>
          </a:solidFill>
          <a:latin typeface="+mn-lt"/>
        </a:defRPr>
      </a:lvl3pPr>
      <a:lvl4pPr marL="9364663" indent="-1336675" algn="l" defTabSz="5349875" rtl="0" eaLnBrk="0" fontAlgn="base" hangingPunct="0">
        <a:spcBef>
          <a:spcPct val="20000"/>
        </a:spcBef>
        <a:spcAft>
          <a:spcPct val="0"/>
        </a:spcAft>
        <a:buChar char="–"/>
        <a:defRPr sz="11700">
          <a:solidFill>
            <a:schemeClr val="tx1"/>
          </a:solidFill>
          <a:latin typeface="+mn-lt"/>
        </a:defRPr>
      </a:lvl4pPr>
      <a:lvl5pPr marL="12041188" indent="-1336675" algn="l" defTabSz="5349875" rtl="0" eaLnBrk="0" fontAlgn="base" hangingPunct="0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5pPr>
      <a:lvl6pPr marL="12498388" indent="-1336675" algn="l" defTabSz="5349875" rtl="0" fontAlgn="base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6pPr>
      <a:lvl7pPr marL="12955588" indent="-1336675" algn="l" defTabSz="5349875" rtl="0" fontAlgn="base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7pPr>
      <a:lvl8pPr marL="13412788" indent="-1336675" algn="l" defTabSz="5349875" rtl="0" fontAlgn="base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8pPr>
      <a:lvl9pPr marL="13869988" indent="-1336675" algn="l" defTabSz="5349875" rtl="0" fontAlgn="base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hyperlink" Target="http://www.janelanaweb.com/dinheiro/imagens_main/dinheiro.gif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2409"/>
          <p:cNvSpPr txBox="1">
            <a:spLocks noChangeArrowheads="1"/>
          </p:cNvSpPr>
          <p:nvPr/>
        </p:nvSpPr>
        <p:spPr bwMode="auto">
          <a:xfrm>
            <a:off x="942975" y="12481757"/>
            <a:ext cx="10687050" cy="710509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lIns="102178" tIns="51088" rIns="102178" bIns="51088" anchor="ctr">
            <a:spAutoFit/>
          </a:bodyPr>
          <a:lstStyle/>
          <a:p>
            <a:pPr algn="just" defTabSz="1020763"/>
            <a:r>
              <a:rPr lang="pt-BR" sz="3500" dirty="0">
                <a:latin typeface="Arial" panose="020B0604020202020204" pitchFamily="34" charset="0"/>
                <a:cs typeface="Arial" panose="020B0604020202020204" pitchFamily="34" charset="0"/>
              </a:rPr>
              <a:t>O pôster deve ser elaborado no tamanho 110 cm de altura x 90 cm de largura, em duas ou três colunas, devendo conter, obrigatoriamente, a logomarca do evento, o título do </a:t>
            </a:r>
            <a:r>
              <a:rPr lang="pt-BR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trabalho, </a:t>
            </a:r>
            <a:r>
              <a:rPr lang="pt-BR" sz="3500" dirty="0">
                <a:latin typeface="Arial" panose="020B0604020202020204" pitchFamily="34" charset="0"/>
                <a:cs typeface="Arial" panose="020B0604020202020204" pitchFamily="34" charset="0"/>
              </a:rPr>
              <a:t>o nome dos autores com a sigla das suas respectivas instituições, resumo (o mesmo utilizado no </a:t>
            </a:r>
            <a:r>
              <a:rPr lang="pt-BR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trabalho) </a:t>
            </a:r>
            <a:r>
              <a:rPr lang="pt-BR" sz="3500" dirty="0">
                <a:latin typeface="Arial" panose="020B0604020202020204" pitchFamily="34" charset="0"/>
                <a:cs typeface="Arial" panose="020B0604020202020204" pitchFamily="34" charset="0"/>
              </a:rPr>
              <a:t>e palavras-chave.</a:t>
            </a:r>
          </a:p>
          <a:p>
            <a:pPr algn="just" defTabSz="1020763"/>
            <a:r>
              <a:rPr lang="pt-BR" sz="3500" dirty="0">
                <a:latin typeface="Arial" panose="020B0604020202020204" pitchFamily="34" charset="0"/>
                <a:cs typeface="Arial" panose="020B0604020202020204" pitchFamily="34" charset="0"/>
              </a:rPr>
              <a:t>Será obrigatória a presença de um dos autores no horário de apresentação do pôster.</a:t>
            </a:r>
          </a:p>
          <a:p>
            <a:pPr algn="just" defTabSz="1020763"/>
            <a:r>
              <a:rPr lang="pt-BR" sz="3500" dirty="0">
                <a:latin typeface="Arial" panose="020B0604020202020204" pitchFamily="34" charset="0"/>
                <a:cs typeface="Arial" panose="020B0604020202020204" pitchFamily="34" charset="0"/>
              </a:rPr>
              <a:t>Cabe aos autores providenciarem o pôster em material adequado (lona, </a:t>
            </a:r>
            <a:r>
              <a:rPr lang="pt-BR" sz="3500" dirty="0" err="1">
                <a:latin typeface="Arial" panose="020B0604020202020204" pitchFamily="34" charset="0"/>
                <a:cs typeface="Arial" panose="020B0604020202020204" pitchFamily="34" charset="0"/>
              </a:rPr>
              <a:t>pvc</a:t>
            </a:r>
            <a:r>
              <a:rPr lang="pt-BR" sz="3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3500" dirty="0" err="1">
                <a:latin typeface="Arial" panose="020B0604020202020204" pitchFamily="34" charset="0"/>
                <a:cs typeface="Arial" panose="020B0604020202020204" pitchFamily="34" charset="0"/>
              </a:rPr>
              <a:t>glosspaper</a:t>
            </a:r>
            <a:r>
              <a:rPr lang="pt-BR" sz="3500" dirty="0">
                <a:latin typeface="Arial" panose="020B0604020202020204" pitchFamily="34" charset="0"/>
                <a:cs typeface="Arial" panose="020B0604020202020204" pitchFamily="34" charset="0"/>
              </a:rPr>
              <a:t> ou similar) com corda para ser afixado.</a:t>
            </a:r>
          </a:p>
          <a:p>
            <a:pPr algn="just" defTabSz="1020763"/>
            <a:endParaRPr lang="pt-BR" sz="3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1020763"/>
            <a:r>
              <a:rPr lang="pt-BR" sz="35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Palavras-chave</a:t>
            </a:r>
            <a:r>
              <a:rPr lang="pt-BR" sz="3500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PT" sz="3500" i="1" dirty="0">
                <a:latin typeface="Arial" panose="020B0604020202020204" pitchFamily="34" charset="0"/>
                <a:cs typeface="Arial" panose="020B0604020202020204" pitchFamily="34" charset="0"/>
              </a:rPr>
              <a:t>as mesmas utilizadas no </a:t>
            </a:r>
            <a:r>
              <a:rPr lang="pt-PT" sz="3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trabalho.</a:t>
            </a:r>
            <a:endParaRPr lang="pt-BR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0" name="Rectangle 3166"/>
          <p:cNvSpPr>
            <a:spLocks noChangeArrowheads="1"/>
          </p:cNvSpPr>
          <p:nvPr/>
        </p:nvSpPr>
        <p:spPr bwMode="auto">
          <a:xfrm>
            <a:off x="23049656" y="25923552"/>
            <a:ext cx="10294938" cy="952500"/>
          </a:xfrm>
          <a:prstGeom prst="rect">
            <a:avLst/>
          </a:prstGeom>
          <a:gradFill flip="none" rotWithShape="1">
            <a:gsLst>
              <a:gs pos="0">
                <a:srgbClr val="B87B00">
                  <a:tint val="66000"/>
                  <a:satMod val="160000"/>
                </a:srgbClr>
              </a:gs>
              <a:gs pos="50000">
                <a:srgbClr val="B87B00">
                  <a:tint val="44500"/>
                  <a:satMod val="160000"/>
                </a:srgbClr>
              </a:gs>
              <a:gs pos="100000">
                <a:srgbClr val="B87B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</p:spPr>
        <p:txBody>
          <a:bodyPr wrap="none" lIns="102178" tIns="51088" rIns="102178" bIns="51088" anchor="ctr"/>
          <a:lstStyle/>
          <a:p>
            <a:pPr algn="l" defTabSz="1020763"/>
            <a:r>
              <a:rPr lang="pt-BR" sz="4300" b="1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pt-BR" sz="4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CONCLUSÃO</a:t>
            </a:r>
            <a:endParaRPr lang="pt-BR" sz="4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3" name="Text Box 3201"/>
          <p:cNvSpPr txBox="1">
            <a:spLocks noChangeArrowheads="1"/>
          </p:cNvSpPr>
          <p:nvPr/>
        </p:nvSpPr>
        <p:spPr bwMode="auto">
          <a:xfrm>
            <a:off x="12244646" y="16088995"/>
            <a:ext cx="9867893" cy="1121589"/>
          </a:xfrm>
          <a:prstGeom prst="rect">
            <a:avLst/>
          </a:prstGeom>
          <a:gradFill flip="none" rotWithShape="1">
            <a:gsLst>
              <a:gs pos="0">
                <a:srgbClr val="B87B00">
                  <a:tint val="66000"/>
                  <a:satMod val="160000"/>
                </a:srgbClr>
              </a:gs>
              <a:gs pos="50000">
                <a:srgbClr val="B87B00">
                  <a:tint val="44500"/>
                  <a:satMod val="160000"/>
                </a:srgbClr>
              </a:gs>
              <a:gs pos="100000">
                <a:srgbClr val="B87B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</p:spPr>
        <p:txBody>
          <a:bodyPr lIns="102178" tIns="51088" rIns="102178" bIns="51088" anchor="ctr"/>
          <a:lstStyle/>
          <a:p>
            <a:pPr algn="l" defTabSz="1020763"/>
            <a:r>
              <a:rPr lang="pt-BR" sz="4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RESULTADOS E DISCUSSÃO</a:t>
            </a:r>
            <a:endParaRPr lang="pt-BR" sz="4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4" name="Text Box 3393"/>
          <p:cNvSpPr txBox="1">
            <a:spLocks noChangeArrowheads="1"/>
          </p:cNvSpPr>
          <p:nvPr/>
        </p:nvSpPr>
        <p:spPr bwMode="auto">
          <a:xfrm>
            <a:off x="1071908" y="21099016"/>
            <a:ext cx="10096428" cy="952500"/>
          </a:xfrm>
          <a:prstGeom prst="rect">
            <a:avLst/>
          </a:prstGeom>
          <a:gradFill flip="none" rotWithShape="1">
            <a:gsLst>
              <a:gs pos="0">
                <a:srgbClr val="B87B00">
                  <a:tint val="66000"/>
                  <a:satMod val="160000"/>
                </a:srgbClr>
              </a:gs>
              <a:gs pos="50000">
                <a:srgbClr val="B87B00">
                  <a:tint val="44500"/>
                  <a:satMod val="160000"/>
                </a:srgbClr>
              </a:gs>
              <a:gs pos="100000">
                <a:srgbClr val="B87B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02178" tIns="51088" rIns="102178" bIns="51088" anchor="ctr"/>
          <a:lstStyle/>
          <a:p>
            <a:pPr algn="l" defTabSz="1020763"/>
            <a:r>
              <a:rPr lang="pt-BR" sz="4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INTRODUÇÃO</a:t>
            </a:r>
            <a:endParaRPr lang="pt-BR" sz="4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5" name="Text Box 3414"/>
          <p:cNvSpPr txBox="1">
            <a:spLocks noChangeArrowheads="1"/>
          </p:cNvSpPr>
          <p:nvPr/>
        </p:nvSpPr>
        <p:spPr bwMode="auto">
          <a:xfrm>
            <a:off x="1534510" y="7000970"/>
            <a:ext cx="31829375" cy="2457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863" tIns="43432" rIns="86863" bIns="43432">
            <a:spAutoFit/>
          </a:bodyPr>
          <a:lstStyle/>
          <a:p>
            <a:pPr defTabSz="692150"/>
            <a:endParaRPr lang="pt-BR" sz="4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92150"/>
            <a:r>
              <a:rPr lang="pt-BR" sz="4100" b="1" dirty="0">
                <a:latin typeface="Arial" panose="020B0604020202020204" pitchFamily="34" charset="0"/>
                <a:cs typeface="Arial" panose="020B0604020202020204" pitchFamily="34" charset="0"/>
              </a:rPr>
              <a:t>Nome do </a:t>
            </a:r>
            <a:r>
              <a:rPr lang="pt-BR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Apresentador</a:t>
            </a:r>
            <a:r>
              <a:rPr lang="pt-BR" sz="41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BR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(Sigla da Instit.), Nome </a:t>
            </a:r>
            <a:r>
              <a:rPr lang="pt-BR" sz="4100" b="1" dirty="0">
                <a:latin typeface="Arial" panose="020B0604020202020204" pitchFamily="34" charset="0"/>
                <a:cs typeface="Arial" panose="020B0604020202020204" pitchFamily="34" charset="0"/>
              </a:rPr>
              <a:t>do autor </a:t>
            </a:r>
            <a:r>
              <a:rPr lang="pt-BR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pt-BR" sz="41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100" b="1" dirty="0">
                <a:latin typeface="Arial" panose="020B0604020202020204" pitchFamily="34" charset="0"/>
                <a:cs typeface="Arial" panose="020B0604020202020204" pitchFamily="34" charset="0"/>
              </a:rPr>
              <a:t>(Sigla da Instit.); Nome do autor </a:t>
            </a:r>
            <a:r>
              <a:rPr lang="pt-BR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pt-BR" sz="41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100" b="1" dirty="0">
                <a:latin typeface="Arial" panose="020B0604020202020204" pitchFamily="34" charset="0"/>
                <a:cs typeface="Arial" panose="020B0604020202020204" pitchFamily="34" charset="0"/>
              </a:rPr>
              <a:t>(Sigla da Instit.); Nome do autor </a:t>
            </a:r>
            <a:r>
              <a:rPr lang="pt-BR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pt-BR" sz="41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100" b="1" dirty="0">
                <a:latin typeface="Arial" panose="020B0604020202020204" pitchFamily="34" charset="0"/>
                <a:cs typeface="Arial" panose="020B0604020202020204" pitchFamily="34" charset="0"/>
              </a:rPr>
              <a:t>(Sigla da Instit</a:t>
            </a:r>
            <a:r>
              <a:rPr lang="pt-BR" sz="4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.), Orientador</a:t>
            </a:r>
            <a:r>
              <a:rPr lang="pt-BR" sz="41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pt-BR" sz="4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100" b="1" dirty="0">
                <a:latin typeface="Arial" panose="020B0604020202020204" pitchFamily="34" charset="0"/>
                <a:cs typeface="Arial" panose="020B0604020202020204" pitchFamily="34" charset="0"/>
              </a:rPr>
              <a:t>(Sigla da Instit.)</a:t>
            </a:r>
            <a:endParaRPr lang="pt-BR" sz="4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92150"/>
            <a:r>
              <a:rPr lang="pt-BR" sz="3100" b="1" dirty="0">
                <a:latin typeface="Arial" panose="020B0604020202020204" pitchFamily="34" charset="0"/>
                <a:cs typeface="Arial" panose="020B0604020202020204" pitchFamily="34" charset="0"/>
              </a:rPr>
              <a:t>e-mails: </a:t>
            </a:r>
            <a:r>
              <a:rPr lang="pt-BR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apresentador@hotmail.com</a:t>
            </a:r>
            <a:r>
              <a:rPr lang="pt-BR" sz="3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autor_a@hotmail.com</a:t>
            </a:r>
            <a:r>
              <a:rPr lang="pt-BR" sz="3100" dirty="0">
                <a:latin typeface="Arial" panose="020B0604020202020204" pitchFamily="34" charset="0"/>
                <a:cs typeface="Arial" panose="020B0604020202020204" pitchFamily="34" charset="0"/>
              </a:rPr>
              <a:t>; autor_b@yahoo.com.br; </a:t>
            </a:r>
            <a:r>
              <a:rPr lang="pt-BR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autor_c@gmail.com, orientador@ifpa.edu.br</a:t>
            </a:r>
            <a:r>
              <a:rPr lang="pt-BR" sz="3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sz="3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6" name="Text Box 3415"/>
          <p:cNvSpPr txBox="1">
            <a:spLocks noChangeArrowheads="1"/>
          </p:cNvSpPr>
          <p:nvPr/>
        </p:nvSpPr>
        <p:spPr bwMode="auto">
          <a:xfrm>
            <a:off x="887413" y="10548553"/>
            <a:ext cx="10687050" cy="1317309"/>
          </a:xfrm>
          <a:prstGeom prst="rect">
            <a:avLst/>
          </a:prstGeom>
          <a:gradFill flip="none" rotWithShape="1">
            <a:gsLst>
              <a:gs pos="0">
                <a:srgbClr val="B87B00">
                  <a:tint val="66000"/>
                  <a:satMod val="160000"/>
                </a:srgbClr>
              </a:gs>
              <a:gs pos="50000">
                <a:srgbClr val="B87B00">
                  <a:tint val="44500"/>
                  <a:satMod val="160000"/>
                </a:srgbClr>
              </a:gs>
              <a:gs pos="100000">
                <a:srgbClr val="B87B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</p:spPr>
        <p:txBody>
          <a:bodyPr wrap="none" lIns="102178" tIns="51088" rIns="102178" bIns="51088" anchor="ctr"/>
          <a:lstStyle/>
          <a:p>
            <a:pPr algn="l" defTabSz="1020763"/>
            <a:r>
              <a:rPr lang="pt-BR" sz="4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RESUMO</a:t>
            </a:r>
            <a:endParaRPr lang="pt-BR" sz="4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9" name="Text Box 3434"/>
          <p:cNvSpPr txBox="1">
            <a:spLocks noChangeArrowheads="1"/>
          </p:cNvSpPr>
          <p:nvPr/>
        </p:nvSpPr>
        <p:spPr bwMode="auto">
          <a:xfrm>
            <a:off x="9059829" y="5437706"/>
            <a:ext cx="13989827" cy="1262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918" tIns="45960" rIns="91918" bIns="45960">
            <a:spAutoFit/>
          </a:bodyPr>
          <a:lstStyle/>
          <a:p>
            <a:pPr defTabSz="692150">
              <a:spcBef>
                <a:spcPct val="50000"/>
              </a:spcBef>
            </a:pPr>
            <a:r>
              <a:rPr lang="pt-BR" sz="7600" b="1" dirty="0">
                <a:latin typeface="Arial" panose="020B0604020202020204" pitchFamily="34" charset="0"/>
                <a:cs typeface="Arial" panose="020B0604020202020204" pitchFamily="34" charset="0"/>
              </a:rPr>
              <a:t>TÍTULO DO </a:t>
            </a:r>
            <a:r>
              <a:rPr lang="pt-BR" sz="7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TRABALHO</a:t>
            </a:r>
            <a:endParaRPr lang="pt-BR" sz="7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0" name="Rectangle 3450">
            <a:hlinkClick r:id="rId4"/>
          </p:cNvPr>
          <p:cNvSpPr>
            <a:spLocks noChangeArrowheads="1"/>
          </p:cNvSpPr>
          <p:nvPr/>
        </p:nvSpPr>
        <p:spPr bwMode="auto">
          <a:xfrm>
            <a:off x="16641763" y="20178713"/>
            <a:ext cx="34290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t-BR"/>
          </a:p>
        </p:txBody>
      </p:sp>
      <p:sp>
        <p:nvSpPr>
          <p:cNvPr id="1041" name="Text Box 3646"/>
          <p:cNvSpPr txBox="1">
            <a:spLocks noChangeArrowheads="1"/>
          </p:cNvSpPr>
          <p:nvPr/>
        </p:nvSpPr>
        <p:spPr bwMode="auto">
          <a:xfrm>
            <a:off x="1071908" y="22873841"/>
            <a:ext cx="10042316" cy="13014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6863" tIns="43432" rIns="86863" bIns="43432">
            <a:spAutoFit/>
          </a:bodyPr>
          <a:lstStyle/>
          <a:p>
            <a:pPr algn="just" defTabSz="692150">
              <a:spcBef>
                <a:spcPct val="50000"/>
              </a:spcBef>
            </a:pPr>
            <a:r>
              <a:rPr lang="pt-PT" sz="35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Algumas dicas</a:t>
            </a: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 defTabSz="692150">
              <a:spcBef>
                <a:spcPct val="50000"/>
              </a:spcBef>
              <a:buFontTx/>
              <a:buChar char="•"/>
            </a:pP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pôster deverá ter informações referentes ao seu </a:t>
            </a:r>
            <a:r>
              <a:rPr lang="pt-PT" sz="3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trabalho </a:t>
            </a: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apresentado ao congresso para avaliação, informações tais como: Introdução, Metodologia, Conclusão e outras informações próprias de seu </a:t>
            </a:r>
            <a:r>
              <a:rPr lang="pt-PT" sz="3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trabalho </a:t>
            </a: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(estes são pontos de orientação geral e não são regras).</a:t>
            </a:r>
          </a:p>
          <a:p>
            <a:pPr algn="just" defTabSz="692150">
              <a:spcBef>
                <a:spcPct val="50000"/>
              </a:spcBef>
              <a:buFontTx/>
              <a:buChar char="•"/>
            </a:pP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Utilize tamanho de fonte 72 como mínimo para título e fonte 28 como mínimo para conteúdo.</a:t>
            </a:r>
          </a:p>
          <a:p>
            <a:pPr algn="just" defTabSz="692150">
              <a:spcBef>
                <a:spcPct val="50000"/>
              </a:spcBef>
              <a:buFontTx/>
              <a:buChar char="•"/>
            </a:pP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Figuras e tabelas deverão cobrir, no máximo, 50% do pôster, informando a fonte dos dados contidos nas mesmas. A fonte deverá ser colocada abaixo das figuras e tabelas.</a:t>
            </a:r>
          </a:p>
          <a:p>
            <a:pPr algn="just" defTabSz="692150">
              <a:spcBef>
                <a:spcPct val="50000"/>
              </a:spcBef>
              <a:buFontTx/>
              <a:buChar char="•"/>
            </a:pP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informações apresentadas no pôster devem ser concisas e claras.</a:t>
            </a:r>
          </a:p>
          <a:p>
            <a:pPr algn="just" defTabSz="692150">
              <a:spcBef>
                <a:spcPct val="50000"/>
              </a:spcBef>
              <a:buFontTx/>
              <a:buChar char="•"/>
            </a:pP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 modelo já se encontra na formatação sugerida.</a:t>
            </a:r>
          </a:p>
          <a:p>
            <a:pPr algn="just" defTabSz="692150">
              <a:spcBef>
                <a:spcPct val="50000"/>
              </a:spcBef>
              <a:buFontTx/>
              <a:buChar char="•"/>
            </a:pP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caso de dúvidas referentes a apresentação e ao formato do pôster, por favor entre em contato através do e-mail </a:t>
            </a:r>
            <a:r>
              <a:rPr lang="pt-PT" sz="3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sicti@ifpa.edu.br </a:t>
            </a: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 (91) </a:t>
            </a:r>
            <a:r>
              <a:rPr lang="pt-PT" sz="3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3342 0567. </a:t>
            </a:r>
            <a:endParaRPr lang="pt-PT" sz="35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2" name="Text Box 3658"/>
          <p:cNvSpPr txBox="1">
            <a:spLocks noChangeArrowheads="1"/>
          </p:cNvSpPr>
          <p:nvPr/>
        </p:nvSpPr>
        <p:spPr bwMode="auto">
          <a:xfrm>
            <a:off x="22902294" y="10657856"/>
            <a:ext cx="10294821" cy="1208006"/>
          </a:xfrm>
          <a:prstGeom prst="rect">
            <a:avLst/>
          </a:prstGeom>
          <a:gradFill flip="none" rotWithShape="1">
            <a:gsLst>
              <a:gs pos="0">
                <a:srgbClr val="B87B00">
                  <a:tint val="66000"/>
                  <a:satMod val="160000"/>
                </a:srgbClr>
              </a:gs>
              <a:gs pos="50000">
                <a:srgbClr val="B87B00">
                  <a:tint val="44500"/>
                  <a:satMod val="160000"/>
                </a:srgbClr>
              </a:gs>
              <a:gs pos="100000">
                <a:srgbClr val="B87B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</p:spPr>
        <p:txBody>
          <a:bodyPr lIns="102178" tIns="51088" rIns="102178" bIns="51088" anchor="ctr"/>
          <a:lstStyle/>
          <a:p>
            <a:pPr algn="just" defTabSz="1020763"/>
            <a:r>
              <a:rPr lang="pt-BR" sz="43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3.1 Título do </a:t>
            </a:r>
            <a:r>
              <a:rPr lang="pt-BR" sz="43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sub-item</a:t>
            </a:r>
            <a:endParaRPr lang="pt-BR" sz="43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3" name="Text Box 3660"/>
          <p:cNvSpPr txBox="1">
            <a:spLocks noChangeArrowheads="1"/>
          </p:cNvSpPr>
          <p:nvPr/>
        </p:nvSpPr>
        <p:spPr bwMode="auto">
          <a:xfrm>
            <a:off x="23164359" y="31235748"/>
            <a:ext cx="10383837" cy="952500"/>
          </a:xfrm>
          <a:prstGeom prst="rect">
            <a:avLst/>
          </a:prstGeom>
          <a:gradFill flip="none" rotWithShape="1">
            <a:gsLst>
              <a:gs pos="0">
                <a:srgbClr val="B87B00">
                  <a:tint val="66000"/>
                  <a:satMod val="160000"/>
                </a:srgbClr>
              </a:gs>
              <a:gs pos="50000">
                <a:srgbClr val="B87B00">
                  <a:tint val="44500"/>
                  <a:satMod val="160000"/>
                </a:srgbClr>
              </a:gs>
              <a:gs pos="100000">
                <a:srgbClr val="B87B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</p:spPr>
        <p:txBody>
          <a:bodyPr wrap="none" lIns="102178" tIns="51088" rIns="102178" bIns="51088" anchor="ctr"/>
          <a:lstStyle/>
          <a:p>
            <a:pPr algn="l" defTabSz="1020763"/>
            <a:r>
              <a:rPr lang="pt-BR" sz="4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REFERÊNCIAS</a:t>
            </a:r>
            <a:endParaRPr lang="pt-BR" sz="4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4" name="Text Box 3661"/>
          <p:cNvSpPr txBox="1">
            <a:spLocks noChangeArrowheads="1"/>
          </p:cNvSpPr>
          <p:nvPr/>
        </p:nvSpPr>
        <p:spPr bwMode="auto">
          <a:xfrm>
            <a:off x="23164359" y="32704060"/>
            <a:ext cx="10715625" cy="636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l" defTabSz="655638">
              <a:spcBef>
                <a:spcPct val="50000"/>
              </a:spcBef>
            </a:pPr>
            <a:r>
              <a:rPr lang="pt-BR" sz="3500" dirty="0">
                <a:latin typeface="Arial" panose="020B0604020202020204" pitchFamily="34" charset="0"/>
                <a:cs typeface="Arial" panose="020B0604020202020204" pitchFamily="34" charset="0"/>
              </a:rPr>
              <a:t>Listar as referências citadas no texto.</a:t>
            </a:r>
          </a:p>
        </p:txBody>
      </p:sp>
      <p:sp>
        <p:nvSpPr>
          <p:cNvPr id="1053" name="Text Box 3930"/>
          <p:cNvSpPr txBox="1">
            <a:spLocks noChangeArrowheads="1"/>
          </p:cNvSpPr>
          <p:nvPr/>
        </p:nvSpPr>
        <p:spPr bwMode="auto">
          <a:xfrm>
            <a:off x="11932862" y="28307216"/>
            <a:ext cx="10079038" cy="102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just" defTabSz="968375">
              <a:spcBef>
                <a:spcPct val="50000"/>
              </a:spcBef>
            </a:pPr>
            <a:r>
              <a:rPr lang="pt-BR" sz="2900" b="1" dirty="0">
                <a:latin typeface="Arial" panose="020B0604020202020204" pitchFamily="34" charset="0"/>
                <a:cs typeface="Arial" panose="020B0604020202020204" pitchFamily="34" charset="0"/>
              </a:rPr>
              <a:t>Figura 1 – </a:t>
            </a:r>
            <a:r>
              <a:rPr lang="pt-BR" sz="2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Quantitativo </a:t>
            </a:r>
            <a:r>
              <a:rPr lang="pt-BR" sz="2900" b="1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BR" sz="2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trabalhos </a:t>
            </a:r>
            <a:r>
              <a:rPr lang="pt-BR" sz="2900" b="1" dirty="0">
                <a:latin typeface="Arial" panose="020B0604020202020204" pitchFamily="34" charset="0"/>
                <a:cs typeface="Arial" panose="020B0604020202020204" pitchFamily="34" charset="0"/>
              </a:rPr>
              <a:t>aprovados </a:t>
            </a:r>
            <a:r>
              <a:rPr lang="pt-BR" sz="2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por campus do IFPA no SICTI 2019.</a:t>
            </a:r>
            <a:endParaRPr lang="pt-BR" sz="2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9"/>
          <p:cNvSpPr>
            <a:spLocks noChangeArrowheads="1"/>
          </p:cNvSpPr>
          <p:nvPr/>
        </p:nvSpPr>
        <p:spPr bwMode="auto">
          <a:xfrm>
            <a:off x="17052634" y="1172020"/>
            <a:ext cx="184731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2862" y="20869051"/>
            <a:ext cx="10162699" cy="7214741"/>
          </a:xfrm>
          <a:prstGeom prst="rect">
            <a:avLst/>
          </a:prstGeom>
        </p:spPr>
      </p:pic>
      <p:pic>
        <p:nvPicPr>
          <p:cNvPr id="38" name="Imagem 3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54"/>
          <a:stretch/>
        </p:blipFill>
        <p:spPr>
          <a:xfrm>
            <a:off x="887413" y="1618296"/>
            <a:ext cx="3927890" cy="3149024"/>
          </a:xfrm>
          <a:prstGeom prst="rect">
            <a:avLst/>
          </a:prstGeom>
        </p:spPr>
      </p:pic>
      <p:sp>
        <p:nvSpPr>
          <p:cNvPr id="46" name="Text Box 21"/>
          <p:cNvSpPr txBox="1">
            <a:spLocks noChangeArrowheads="1"/>
          </p:cNvSpPr>
          <p:nvPr/>
        </p:nvSpPr>
        <p:spPr bwMode="auto">
          <a:xfrm>
            <a:off x="12280502" y="12562443"/>
            <a:ext cx="9467420" cy="2775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086" tIns="41043" rIns="82086" bIns="41043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pt-BR" altLang="pt-BR" sz="3500" dirty="0">
                <a:latin typeface="Arial" panose="020B0604020202020204" pitchFamily="34" charset="0"/>
                <a:cs typeface="Arial" panose="020B0604020202020204" pitchFamily="34" charset="0"/>
              </a:rPr>
              <a:t>	A metodologia deve conter o método, tipo de pesquisa e tipo de análise. População e amostra se for o caso e os instrumentos técnicos de coleta de dados, bem como local e período de realização da pesquisa</a:t>
            </a:r>
            <a:r>
              <a:rPr lang="pt-BR" altLang="pt-BR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altLang="pt-BR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 Box 3177"/>
          <p:cNvSpPr txBox="1">
            <a:spLocks noChangeArrowheads="1"/>
          </p:cNvSpPr>
          <p:nvPr/>
        </p:nvSpPr>
        <p:spPr bwMode="auto">
          <a:xfrm>
            <a:off x="12386802" y="10625558"/>
            <a:ext cx="9868361" cy="1240304"/>
          </a:xfrm>
          <a:prstGeom prst="rect">
            <a:avLst/>
          </a:prstGeom>
          <a:gradFill flip="none" rotWithShape="1">
            <a:gsLst>
              <a:gs pos="0">
                <a:srgbClr val="B87B00">
                  <a:tint val="66000"/>
                  <a:satMod val="160000"/>
                </a:srgbClr>
              </a:gs>
              <a:gs pos="50000">
                <a:srgbClr val="B87B00">
                  <a:tint val="44500"/>
                  <a:satMod val="160000"/>
                </a:srgbClr>
              </a:gs>
              <a:gs pos="100000">
                <a:srgbClr val="B87B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</p:spPr>
        <p:txBody>
          <a:bodyPr wrap="none" lIns="102178" tIns="51088" rIns="102178" bIns="51088" anchor="ctr"/>
          <a:lstStyle/>
          <a:p>
            <a:pPr algn="l" defTabSz="1020763"/>
            <a:r>
              <a:rPr lang="pt-BR" sz="4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MATERIAIS E MÉTODOS</a:t>
            </a:r>
            <a:endParaRPr lang="pt-BR" sz="4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72"/>
            <a:ext cx="34361438" cy="1086527"/>
          </a:xfrm>
          <a:prstGeom prst="rect">
            <a:avLst/>
          </a:prstGeom>
        </p:spPr>
      </p:pic>
      <p:pic>
        <p:nvPicPr>
          <p:cNvPr id="49" name="Imagem 4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4252" y="40830251"/>
            <a:ext cx="34365690" cy="1086662"/>
          </a:xfrm>
          <a:prstGeom prst="rect">
            <a:avLst/>
          </a:prstGeom>
        </p:spPr>
      </p:pic>
      <p:sp>
        <p:nvSpPr>
          <p:cNvPr id="51" name="CaixaDeTexto 37"/>
          <p:cNvSpPr txBox="1">
            <a:spLocks noChangeArrowheads="1"/>
          </p:cNvSpPr>
          <p:nvPr/>
        </p:nvSpPr>
        <p:spPr bwMode="auto">
          <a:xfrm>
            <a:off x="23143719" y="27756131"/>
            <a:ext cx="9784381" cy="2775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086" tIns="41043" rIns="82086" bIns="41043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pt-BR" altLang="pt-BR" sz="3500" dirty="0">
                <a:latin typeface="Arial" panose="020B0604020202020204" pitchFamily="34" charset="0"/>
                <a:cs typeface="Arial" panose="020B0604020202020204" pitchFamily="34" charset="0"/>
              </a:rPr>
              <a:t>A conclusão deve ser breve e responder às questões correspondentes aos objetivos. Caso seja necessário, pode ser apresentado as recomendações e sugestões para trabalhos futuros</a:t>
            </a:r>
            <a:r>
              <a:rPr lang="pt-BR" altLang="pt-BR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altLang="pt-BR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 Box 21"/>
          <p:cNvSpPr txBox="1">
            <a:spLocks noChangeArrowheads="1"/>
          </p:cNvSpPr>
          <p:nvPr/>
        </p:nvSpPr>
        <p:spPr bwMode="auto">
          <a:xfrm>
            <a:off x="12244646" y="17853580"/>
            <a:ext cx="9867893" cy="2237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086" tIns="41043" rIns="82086" bIns="41043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pt-BR" altLang="pt-BR" sz="3500" dirty="0">
                <a:latin typeface="Arial" panose="020B0604020202020204" pitchFamily="34" charset="0"/>
              </a:rPr>
              <a:t>	</a:t>
            </a:r>
            <a:r>
              <a:rPr lang="pt-BR" altLang="pt-BR" sz="3500" dirty="0">
                <a:latin typeface="Arial" panose="020B0604020202020204" pitchFamily="34" charset="0"/>
                <a:cs typeface="Arial" panose="020B0604020202020204" pitchFamily="34" charset="0"/>
              </a:rPr>
              <a:t>Os resultados devem responder aos objetivos, caso seja possível, insira figuras, tabelas ou quadros para ilustrar o resultado e a discussão acerca da pesquisa</a:t>
            </a:r>
            <a:r>
              <a:rPr lang="pt-BR" altLang="pt-BR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altLang="pt-BR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 Box 2131"/>
          <p:cNvSpPr txBox="1">
            <a:spLocks noChangeArrowheads="1"/>
          </p:cNvSpPr>
          <p:nvPr/>
        </p:nvSpPr>
        <p:spPr bwMode="auto">
          <a:xfrm>
            <a:off x="11932862" y="30488794"/>
            <a:ext cx="10079038" cy="4939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pt-BR" altLang="pt-BR" sz="35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pt-BR" altLang="pt-BR" sz="35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Assim, no caso de figuras (quadros, gráficos, desenhos,...) as respectivas legendas devem ser posicionadas abaixo </a:t>
            </a:r>
            <a:r>
              <a:rPr lang="pt-BR" altLang="pt-BR" sz="35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delas. </a:t>
            </a:r>
            <a:r>
              <a:rPr lang="pt-BR" altLang="pt-BR" sz="35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Nas tabelas, as legendas devem ser posicionadas </a:t>
            </a:r>
            <a:r>
              <a:rPr lang="pt-BR" altLang="pt-BR" sz="35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acima </a:t>
            </a:r>
            <a:r>
              <a:rPr lang="pt-BR" altLang="pt-BR" sz="35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delas, devem estar </a:t>
            </a:r>
            <a:r>
              <a:rPr lang="pt-BR" altLang="pt-BR" sz="35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centralizadas.</a:t>
            </a:r>
            <a:r>
              <a:rPr lang="pt-BR" altLang="pt-BR" sz="35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Nos resultados apresentar a discussão em seus principais aspectos, evidenciando de maneira assertiva as respostas para os questionamentos e objetivos da pesquisa.</a:t>
            </a:r>
            <a:endParaRPr lang="pt-BR" altLang="pt-BR" sz="35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143719" y="12481757"/>
            <a:ext cx="9784381" cy="11070328"/>
          </a:xfrm>
          <a:prstGeom prst="rect">
            <a:avLst/>
          </a:prstGeom>
        </p:spPr>
      </p:pic>
      <p:sp>
        <p:nvSpPr>
          <p:cNvPr id="30" name="Text Box 3930"/>
          <p:cNvSpPr txBox="1">
            <a:spLocks noChangeArrowheads="1"/>
          </p:cNvSpPr>
          <p:nvPr/>
        </p:nvSpPr>
        <p:spPr bwMode="auto">
          <a:xfrm>
            <a:off x="23118077" y="23887243"/>
            <a:ext cx="10079038" cy="990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just" defTabSz="968375">
              <a:spcBef>
                <a:spcPct val="50000"/>
              </a:spcBef>
            </a:pPr>
            <a:r>
              <a:rPr lang="pt-BR" sz="2900" b="1" dirty="0">
                <a:latin typeface="Arial" panose="020B0604020202020204" pitchFamily="34" charset="0"/>
                <a:cs typeface="Arial" panose="020B0604020202020204" pitchFamily="34" charset="0"/>
              </a:rPr>
              <a:t>Figura </a:t>
            </a:r>
            <a:r>
              <a:rPr lang="pt-BR" sz="2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pt-BR" sz="29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pt-BR" sz="2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Plano diretor do município de Tucuruí. Companhia de Pesquisa de Recursos Minerais, 2022.</a:t>
            </a:r>
            <a:endParaRPr lang="pt-BR" sz="2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342232" y="1431938"/>
            <a:ext cx="10537751" cy="312569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legacyPerspectiveFront">
            <a:rot lat="19799999" lon="19439998" rev="0"/>
          </a:camera>
          <a:lightRig rig="legacyNormal2" dir="t"/>
        </a:scene3d>
        <a:sp3d extrusionH="354000" prstMaterial="legacyMatte">
          <a:bevelT w="13500" h="13500" prst="angle"/>
          <a:bevelB w="13500" h="13500" prst="angle"/>
          <a:extrusionClr>
            <a:srgbClr val="939676"/>
          </a:extrusionClr>
        </a:sp3d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6191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, verdana, arial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legacyPerspectiveFront">
            <a:rot lat="19799999" lon="19439998" rev="0"/>
          </a:camera>
          <a:lightRig rig="legacyNormal2" dir="t"/>
        </a:scene3d>
        <a:sp3d extrusionH="354000" prstMaterial="legacyMatte">
          <a:bevelT w="13500" h="13500" prst="angle"/>
          <a:bevelB w="13500" h="13500" prst="angle"/>
          <a:extrusionClr>
            <a:srgbClr val="939676"/>
          </a:extrusionClr>
        </a:sp3d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6191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, verdana, arial" charset="0"/>
            <a:cs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339966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ADCAB8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4256</TotalTime>
  <Words>404</Words>
  <Application>Microsoft Office PowerPoint</Application>
  <PresentationFormat>Personalizar</PresentationFormat>
  <Paragraphs>31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tahoma, verdana, arial</vt:lpstr>
      <vt:lpstr>Times New Roman</vt:lpstr>
      <vt:lpstr>Estrutura padrão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>SILUBESA 2004</dc:subject>
  <dc:creator>Jussara Severo</dc:creator>
  <cp:lastModifiedBy>CAROLINE ARAÚJO DE SOUZA</cp:lastModifiedBy>
  <cp:revision>426</cp:revision>
  <dcterms:created xsi:type="dcterms:W3CDTF">2003-06-01T18:10:39Z</dcterms:created>
  <dcterms:modified xsi:type="dcterms:W3CDTF">2023-09-15T13:54:05Z</dcterms:modified>
</cp:coreProperties>
</file>