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4290000" cy="41910000"/>
  <p:notesSz cx="6799263" cy="9929813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1pPr>
    <a:lvl2pPr marL="4572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2pPr>
    <a:lvl3pPr marL="9144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3pPr>
    <a:lvl4pPr marL="13716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4pPr>
    <a:lvl5pPr marL="1828800" algn="ctr" rtl="0" fontAlgn="base">
      <a:spcBef>
        <a:spcPct val="0"/>
      </a:spcBef>
      <a:spcAft>
        <a:spcPct val="0"/>
      </a:spcAft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sz="2300" kern="1200">
        <a:solidFill>
          <a:schemeClr val="tx1"/>
        </a:solidFill>
        <a:latin typeface="tahoma, verdana, arial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200">
          <p15:clr>
            <a:srgbClr val="A4A3A4"/>
          </p15:clr>
        </p15:guide>
        <p15:guide id="2" pos="1080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0098"/>
    <a:srgbClr val="BE0FD4"/>
    <a:srgbClr val="B87B00"/>
    <a:srgbClr val="996600"/>
    <a:srgbClr val="663300"/>
    <a:srgbClr val="FF33CC"/>
    <a:srgbClr val="FF9900"/>
    <a:srgbClr val="333399"/>
    <a:srgbClr val="000099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34" autoAdjust="0"/>
    <p:restoredTop sz="96081" autoAdjust="0"/>
  </p:normalViewPr>
  <p:slideViewPr>
    <p:cSldViewPr>
      <p:cViewPr>
        <p:scale>
          <a:sx n="40" d="100"/>
          <a:sy n="40" d="100"/>
        </p:scale>
        <p:origin x="1086" y="-3396"/>
      </p:cViewPr>
      <p:guideLst>
        <p:guide orient="horz" pos="13200"/>
        <p:guide pos="108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t" anchorCtr="0" compatLnSpc="1">
            <a:prstTxWarp prst="textNoShape">
              <a:avLst/>
            </a:prstTxWarp>
          </a:bodyPr>
          <a:lstStyle>
            <a:lvl1pPr algn="l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099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916" y="0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t" anchorCtr="0" compatLnSpc="1">
            <a:prstTxWarp prst="textNoShape">
              <a:avLst/>
            </a:prstTxWarp>
          </a:bodyPr>
          <a:lstStyle>
            <a:lvl1pPr algn="r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0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3934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b" anchorCtr="0" compatLnSpc="1">
            <a:prstTxWarp prst="textNoShape">
              <a:avLst/>
            </a:prstTxWarp>
          </a:bodyPr>
          <a:lstStyle>
            <a:lvl1pPr algn="l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101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916" y="9433934"/>
            <a:ext cx="2946348" cy="4958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23" tIns="47761" rIns="95523" bIns="47761" numCol="1" anchor="b" anchorCtr="0" compatLnSpc="1">
            <a:prstTxWarp prst="textNoShape">
              <a:avLst/>
            </a:prstTxWarp>
          </a:bodyPr>
          <a:lstStyle>
            <a:lvl1pPr algn="r" defTabSz="956097"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FCBDF5F9-58A5-41D1-A787-8FB4A1CA725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8108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/>
          <a:lstStyle>
            <a:lvl1pPr algn="l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/>
          <a:lstStyle>
            <a:lvl1pPr algn="r">
              <a:defRPr sz="1300"/>
            </a:lvl1pPr>
          </a:lstStyle>
          <a:p>
            <a:pPr>
              <a:defRPr/>
            </a:pPr>
            <a:fld id="{D472A8DA-C10C-474E-B193-AA88E1107893}" type="datetimeFigureOut">
              <a:rPr lang="pt-BR"/>
              <a:pPr>
                <a:defRPr/>
              </a:pPr>
              <a:t>12/08/2026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878013" y="746125"/>
            <a:ext cx="30432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279" tIns="48139" rIns="96279" bIns="4813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927" y="4716094"/>
            <a:ext cx="5439410" cy="4468153"/>
          </a:xfrm>
          <a:prstGeom prst="rect">
            <a:avLst/>
          </a:prstGeom>
        </p:spPr>
        <p:txBody>
          <a:bodyPr vert="horz" lIns="96279" tIns="48139" rIns="96279" bIns="48139" rtlCol="0"/>
          <a:lstStyle/>
          <a:p>
            <a:pPr lvl="0"/>
            <a:r>
              <a:rPr lang="pt-BR" noProof="0"/>
              <a:t>Clique para editar 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2187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1342" y="9432187"/>
            <a:ext cx="2946348" cy="495879"/>
          </a:xfrm>
          <a:prstGeom prst="rect">
            <a:avLst/>
          </a:prstGeom>
        </p:spPr>
        <p:txBody>
          <a:bodyPr vert="horz" lIns="96279" tIns="48139" rIns="96279" bIns="48139" rtlCol="0" anchor="b"/>
          <a:lstStyle>
            <a:lvl1pPr algn="r">
              <a:defRPr sz="1300"/>
            </a:lvl1pPr>
          </a:lstStyle>
          <a:p>
            <a:pPr>
              <a:defRPr/>
            </a:pPr>
            <a:fld id="{5BF67101-E1B1-41D5-8292-7AF6D234A90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628572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71750" y="13019088"/>
            <a:ext cx="29146500" cy="8983662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143500" y="23749000"/>
            <a:ext cx="24003000" cy="107108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32EBB-F585-4684-B22D-E9F802F1E26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3525A7-EDB2-43DA-930C-84A6732ADED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4433213" y="3724275"/>
            <a:ext cx="7286625" cy="33528000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2570163" y="3724275"/>
            <a:ext cx="21710650" cy="33528000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48EB1-0D01-4790-9C22-5B0B7182DD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4A56F-DBDA-40F5-8504-C08AF3E3B0C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08275" y="26930350"/>
            <a:ext cx="29146500" cy="83248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708275" y="17762538"/>
            <a:ext cx="29146500" cy="9167812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B23957-7843-4001-A1C3-4B9E6BD495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2570163" y="12104688"/>
            <a:ext cx="14498637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221200" y="12104688"/>
            <a:ext cx="14498638" cy="25147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534CE-5A64-44CA-8CFF-A3ED995CF2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77988"/>
            <a:ext cx="30861000" cy="698500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714500" y="9380538"/>
            <a:ext cx="15151100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714500" y="13290550"/>
            <a:ext cx="15151100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7419638" y="9380538"/>
            <a:ext cx="15155862" cy="3910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7419638" y="13290550"/>
            <a:ext cx="15155862" cy="241474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D463F-5D25-4225-BDAD-841A777351B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AF9EB6-E2D8-4DF5-B51A-4540EA40C5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B600C-1FEE-4BFD-AEC0-04B7D836F86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14500" y="1668463"/>
            <a:ext cx="11280775" cy="71008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406438" y="1668463"/>
            <a:ext cx="19169062" cy="357695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14500" y="8769350"/>
            <a:ext cx="11280775" cy="286686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39775-0A67-4DAD-A404-AA26B603B4C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21475" y="29337000"/>
            <a:ext cx="20574000" cy="34639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6721475" y="3744913"/>
            <a:ext cx="20574000" cy="25146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21475" y="32800925"/>
            <a:ext cx="20574000" cy="4918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0B635-52B0-41B2-BA6C-17618E219F0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70163" y="3724275"/>
            <a:ext cx="29149675" cy="698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70163" y="12104688"/>
            <a:ext cx="29149675" cy="2514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7016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l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715750" y="38185725"/>
            <a:ext cx="10858500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4572913" y="38185725"/>
            <a:ext cx="7146925" cy="279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35205" tIns="267601" rIns="535205" bIns="267601" numCol="1" anchor="t" anchorCtr="0" compatLnSpc="1">
            <a:prstTxWarp prst="textNoShape">
              <a:avLst/>
            </a:prstTxWarp>
          </a:bodyPr>
          <a:lstStyle>
            <a:lvl1pPr algn="r">
              <a:defRPr sz="8100">
                <a:latin typeface="Times New Roman" pitchFamily="18" charset="0"/>
              </a:defRPr>
            </a:lvl1pPr>
          </a:lstStyle>
          <a:p>
            <a:pPr>
              <a:defRPr/>
            </a:pPr>
            <a:fld id="{30A853AF-F839-4B6B-8248-8DEF9C0D79C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2pPr>
      <a:lvl3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3pPr>
      <a:lvl4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4pPr>
      <a:lvl5pPr algn="ctr" defTabSz="5349875" rtl="0" eaLnBrk="0" fontAlgn="base" hangingPunct="0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5pPr>
      <a:lvl6pPr marL="4572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6pPr>
      <a:lvl7pPr marL="9144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7pPr>
      <a:lvl8pPr marL="13716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8pPr>
      <a:lvl9pPr marL="1828800" algn="ctr" defTabSz="5349875" rtl="0" fontAlgn="base">
        <a:spcBef>
          <a:spcPct val="0"/>
        </a:spcBef>
        <a:spcAft>
          <a:spcPct val="0"/>
        </a:spcAft>
        <a:defRPr sz="25600">
          <a:solidFill>
            <a:schemeClr val="tx2"/>
          </a:solidFill>
          <a:latin typeface="Times New Roman" pitchFamily="18" charset="0"/>
        </a:defRPr>
      </a:lvl9pPr>
    </p:titleStyle>
    <p:bodyStyle>
      <a:lvl1pPr marL="2005013" indent="-2005013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8800">
          <a:solidFill>
            <a:schemeClr val="tx1"/>
          </a:solidFill>
          <a:latin typeface="+mn-lt"/>
          <a:ea typeface="+mn-ea"/>
          <a:cs typeface="+mn-cs"/>
        </a:defRPr>
      </a:lvl1pPr>
      <a:lvl2pPr marL="4348163" indent="-1670050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6300">
          <a:solidFill>
            <a:schemeClr val="tx1"/>
          </a:solidFill>
          <a:latin typeface="+mn-lt"/>
        </a:defRPr>
      </a:lvl2pPr>
      <a:lvl3pPr marL="6689725" indent="-1339850" algn="l" defTabSz="5349875" rtl="0" eaLnBrk="0" fontAlgn="base" hangingPunct="0">
        <a:spcBef>
          <a:spcPct val="20000"/>
        </a:spcBef>
        <a:spcAft>
          <a:spcPct val="0"/>
        </a:spcAft>
        <a:buChar char="•"/>
        <a:defRPr sz="14000">
          <a:solidFill>
            <a:schemeClr val="tx1"/>
          </a:solidFill>
          <a:latin typeface="+mn-lt"/>
        </a:defRPr>
      </a:lvl3pPr>
      <a:lvl4pPr marL="9364663" indent="-1336675" algn="l" defTabSz="5349875" rtl="0" eaLnBrk="0" fontAlgn="base" hangingPunct="0">
        <a:spcBef>
          <a:spcPct val="20000"/>
        </a:spcBef>
        <a:spcAft>
          <a:spcPct val="0"/>
        </a:spcAft>
        <a:buChar char="–"/>
        <a:defRPr sz="11700">
          <a:solidFill>
            <a:schemeClr val="tx1"/>
          </a:solidFill>
          <a:latin typeface="+mn-lt"/>
        </a:defRPr>
      </a:lvl4pPr>
      <a:lvl5pPr marL="12041188" indent="-1336675" algn="l" defTabSz="5349875" rtl="0" eaLnBrk="0" fontAlgn="base" hangingPunct="0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5pPr>
      <a:lvl6pPr marL="124983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6pPr>
      <a:lvl7pPr marL="129555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7pPr>
      <a:lvl8pPr marL="134127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8pPr>
      <a:lvl9pPr marL="13869988" indent="-1336675" algn="l" defTabSz="5349875" rtl="0" fontAlgn="base">
        <a:spcBef>
          <a:spcPct val="20000"/>
        </a:spcBef>
        <a:spcAft>
          <a:spcPct val="0"/>
        </a:spcAft>
        <a:buChar char="»"/>
        <a:defRPr sz="117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17052634" y="1172020"/>
            <a:ext cx="184731" cy="446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2409"/>
          <p:cNvSpPr txBox="1">
            <a:spLocks noChangeArrowheads="1"/>
          </p:cNvSpPr>
          <p:nvPr/>
        </p:nvSpPr>
        <p:spPr bwMode="auto">
          <a:xfrm>
            <a:off x="22256905" y="9400835"/>
            <a:ext cx="10971907" cy="2257610"/>
          </a:xfrm>
          <a:prstGeom prst="rect">
            <a:avLst/>
          </a:prstGeom>
          <a:noFill/>
          <a:ln w="3175">
            <a:noFill/>
            <a:miter lim="800000"/>
            <a:headEnd/>
            <a:tailEnd/>
          </a:ln>
        </p:spPr>
        <p:txBody>
          <a:bodyPr wrap="square" lIns="102178" tIns="51088" rIns="102178" bIns="51088" anchor="ctr">
            <a:spAutoFit/>
          </a:bodyPr>
          <a:lstStyle/>
          <a:p>
            <a:pPr algn="just" defTabSz="1020763"/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Área de conhecimento/Subárea </a:t>
            </a:r>
            <a:r>
              <a:rPr lang="pt-BR" sz="3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(Preencher com base no item 2.13 do regulamento):</a:t>
            </a:r>
          </a:p>
          <a:p>
            <a:pPr algn="just" defTabSz="1020763"/>
            <a:endParaRPr lang="pt-BR" sz="3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1020763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ODS vinculado(s)</a:t>
            </a: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</p:txBody>
      </p:sp>
      <p:sp>
        <p:nvSpPr>
          <p:cNvPr id="7" name="Rectangle 3166"/>
          <p:cNvSpPr>
            <a:spLocks noChangeArrowheads="1"/>
          </p:cNvSpPr>
          <p:nvPr/>
        </p:nvSpPr>
        <p:spPr bwMode="auto">
          <a:xfrm>
            <a:off x="22426031" y="14040653"/>
            <a:ext cx="10051790" cy="117774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CONCLUSÃO</a:t>
            </a:r>
            <a:endParaRPr lang="pt-BR" sz="4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3201"/>
          <p:cNvSpPr txBox="1">
            <a:spLocks noChangeArrowheads="1"/>
          </p:cNvSpPr>
          <p:nvPr/>
        </p:nvSpPr>
        <p:spPr bwMode="auto">
          <a:xfrm>
            <a:off x="11688564" y="14020416"/>
            <a:ext cx="9867893" cy="1121589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</a:p>
        </p:txBody>
      </p:sp>
      <p:sp>
        <p:nvSpPr>
          <p:cNvPr id="9" name="Text Box 3393"/>
          <p:cNvSpPr txBox="1">
            <a:spLocks noChangeArrowheads="1"/>
          </p:cNvSpPr>
          <p:nvPr/>
        </p:nvSpPr>
        <p:spPr bwMode="auto">
          <a:xfrm>
            <a:off x="804316" y="14020416"/>
            <a:ext cx="10096428" cy="1121588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INTRODUÇÃO</a:t>
            </a:r>
          </a:p>
        </p:txBody>
      </p:sp>
      <p:sp>
        <p:nvSpPr>
          <p:cNvPr id="10" name="Text Box 3414"/>
          <p:cNvSpPr txBox="1">
            <a:spLocks noChangeArrowheads="1"/>
          </p:cNvSpPr>
          <p:nvPr/>
        </p:nvSpPr>
        <p:spPr bwMode="auto">
          <a:xfrm>
            <a:off x="1137289" y="7660722"/>
            <a:ext cx="31829375" cy="13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6863" tIns="43432" rIns="86863" bIns="43432">
            <a:spAutoFit/>
          </a:bodyPr>
          <a:lstStyle/>
          <a:p>
            <a:pPr defTabSz="692150"/>
            <a:endParaRPr lang="pt-BR" sz="4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 , </a:t>
            </a:r>
            <a:r>
              <a:rPr lang="pt-PT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AUTOR</a:t>
            </a:r>
            <a:r>
              <a:rPr lang="pt-PT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AUTOR</a:t>
            </a:r>
            <a:r>
              <a:rPr lang="pt-PT" sz="44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pt-PT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t-PT" sz="4400" dirty="0">
                <a:latin typeface="Arial" panose="020B0604020202020204" pitchFamily="34" charset="0"/>
                <a:cs typeface="Arial" panose="020B0604020202020204" pitchFamily="34" charset="0"/>
              </a:rPr>
              <a:t>AUTOR</a:t>
            </a:r>
            <a:r>
              <a:rPr lang="pt-PT" sz="44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pt-BR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3434"/>
          <p:cNvSpPr txBox="1">
            <a:spLocks noChangeArrowheads="1"/>
          </p:cNvSpPr>
          <p:nvPr/>
        </p:nvSpPr>
        <p:spPr bwMode="auto">
          <a:xfrm>
            <a:off x="10242451" y="6907805"/>
            <a:ext cx="13989827" cy="1262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918" tIns="45960" rIns="91918" bIns="45960">
            <a:spAutoFit/>
          </a:bodyPr>
          <a:lstStyle/>
          <a:p>
            <a:pPr defTabSz="692150">
              <a:spcBef>
                <a:spcPct val="50000"/>
              </a:spcBef>
            </a:pPr>
            <a:r>
              <a:rPr lang="pt-BR" sz="7600" b="1" dirty="0">
                <a:latin typeface="Arial" panose="020B0604020202020204" pitchFamily="3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13" name="Text Box 3646"/>
          <p:cNvSpPr txBox="1">
            <a:spLocks noChangeArrowheads="1"/>
          </p:cNvSpPr>
          <p:nvPr/>
        </p:nvSpPr>
        <p:spPr bwMode="auto">
          <a:xfrm>
            <a:off x="783974" y="15590933"/>
            <a:ext cx="10042316" cy="1247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6863" tIns="43432" rIns="86863" bIns="43432">
            <a:spAutoFit/>
          </a:bodyPr>
          <a:lstStyle/>
          <a:p>
            <a:pPr algn="just" defTabSz="692150">
              <a:spcBef>
                <a:spcPct val="50000"/>
              </a:spcBef>
            </a:pPr>
            <a:r>
              <a:rPr lang="pt-PT" sz="3500" b="1" u="sng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Algumas dicas</a:t>
            </a: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pôster deverá ter informações referentes ao seu trabalho apresentado no SICTI para avaliação, informações tais como: Introdução, Metodologia, Conclusão e outras informações próprias de seu trabalho (estes são pontos de orientação geral e não são regras).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Utilize tamanho de fonte 72 como mínimo para título e fonte 35 como mínimo para conteúdo.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Figuras e tabelas deverão cobrir, no máximo, 50% do pôster, informando a fonte dos dados contidos nas mesmas. A fonte deverá ser colocada abaixo das figuras e tabelas.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informações apresentadas no pôster devem ser concisas e claras.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Este modelo já se encontra na formatação sugerida.</a:t>
            </a:r>
          </a:p>
          <a:p>
            <a:pPr algn="just" defTabSz="692150">
              <a:spcBef>
                <a:spcPct val="50000"/>
              </a:spcBef>
              <a:buFontTx/>
              <a:buChar char="•"/>
            </a:pPr>
            <a:r>
              <a:rPr lang="pt-PT" sz="35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caso de dúvidas referentes a apresentação e ao formato do pôster, por favor entre em contato através do e-mail proppg@ifpa.edu.br </a:t>
            </a:r>
          </a:p>
        </p:txBody>
      </p:sp>
      <p:sp>
        <p:nvSpPr>
          <p:cNvPr id="15" name="Text Box 3660"/>
          <p:cNvSpPr txBox="1">
            <a:spLocks noChangeArrowheads="1"/>
          </p:cNvSpPr>
          <p:nvPr/>
        </p:nvSpPr>
        <p:spPr bwMode="auto">
          <a:xfrm>
            <a:off x="22260008" y="23750495"/>
            <a:ext cx="10383837" cy="9525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REFERÊNCIAS</a:t>
            </a:r>
          </a:p>
        </p:txBody>
      </p:sp>
      <p:sp>
        <p:nvSpPr>
          <p:cNvPr id="16" name="Text Box 3661"/>
          <p:cNvSpPr txBox="1">
            <a:spLocks noChangeArrowheads="1"/>
          </p:cNvSpPr>
          <p:nvPr/>
        </p:nvSpPr>
        <p:spPr bwMode="auto">
          <a:xfrm>
            <a:off x="22274939" y="25348637"/>
            <a:ext cx="10715625" cy="636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l" defTabSz="655638">
              <a:spcBef>
                <a:spcPct val="50000"/>
              </a:spcBef>
            </a:pPr>
            <a:r>
              <a:rPr lang="pt-BR" sz="3500" dirty="0">
                <a:latin typeface="Arial" panose="020B0604020202020204" pitchFamily="34" charset="0"/>
                <a:cs typeface="Arial" panose="020B0604020202020204" pitchFamily="34" charset="0"/>
              </a:rPr>
              <a:t>Listar as referências citadas no texto.</a:t>
            </a:r>
          </a:p>
        </p:txBody>
      </p:sp>
      <p:sp>
        <p:nvSpPr>
          <p:cNvPr id="17" name="Text Box 3930"/>
          <p:cNvSpPr txBox="1">
            <a:spLocks noChangeArrowheads="1"/>
          </p:cNvSpPr>
          <p:nvPr/>
        </p:nvSpPr>
        <p:spPr bwMode="auto">
          <a:xfrm>
            <a:off x="11330855" y="27723692"/>
            <a:ext cx="10079038" cy="990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968375">
              <a:spcBef>
                <a:spcPct val="50000"/>
              </a:spcBef>
            </a:pPr>
            <a:r>
              <a:rPr lang="pt-BR" sz="2900" b="1" dirty="0">
                <a:latin typeface="Arial" panose="020B0604020202020204" pitchFamily="34" charset="0"/>
                <a:cs typeface="Arial" panose="020B0604020202020204" pitchFamily="34" charset="0"/>
              </a:rPr>
              <a:t>Figura 1 – Quantitativo de trabalhos aprovados em 2019.</a:t>
            </a: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762" y="20378936"/>
            <a:ext cx="9830536" cy="6978930"/>
          </a:xfrm>
          <a:prstGeom prst="rect">
            <a:avLst/>
          </a:prstGeom>
        </p:spPr>
      </p:pic>
      <p:sp>
        <p:nvSpPr>
          <p:cNvPr id="19" name="Text Box 21"/>
          <p:cNvSpPr txBox="1">
            <a:spLocks noChangeArrowheads="1"/>
          </p:cNvSpPr>
          <p:nvPr/>
        </p:nvSpPr>
        <p:spPr bwMode="auto">
          <a:xfrm>
            <a:off x="945406" y="30216952"/>
            <a:ext cx="9467420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	A metodologia deve conter o método, tipo de pesquisa e tipo de análise. População e amostra se for o caso e os instrumentos técnicos de coleta de dados, bem como local e período de realização da pesquisa.</a:t>
            </a:r>
          </a:p>
        </p:txBody>
      </p:sp>
      <p:sp>
        <p:nvSpPr>
          <p:cNvPr id="20" name="Text Box 3177"/>
          <p:cNvSpPr txBox="1">
            <a:spLocks noChangeArrowheads="1"/>
          </p:cNvSpPr>
          <p:nvPr/>
        </p:nvSpPr>
        <p:spPr bwMode="auto">
          <a:xfrm>
            <a:off x="918350" y="28370517"/>
            <a:ext cx="9868361" cy="1240304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 E MÉTODOS</a:t>
            </a:r>
          </a:p>
        </p:txBody>
      </p:sp>
      <p:sp>
        <p:nvSpPr>
          <p:cNvPr id="21" name="CaixaDeTexto 37"/>
          <p:cNvSpPr txBox="1">
            <a:spLocks noChangeArrowheads="1"/>
          </p:cNvSpPr>
          <p:nvPr/>
        </p:nvSpPr>
        <p:spPr bwMode="auto">
          <a:xfrm>
            <a:off x="22406669" y="19263775"/>
            <a:ext cx="9784381" cy="2775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A conclusão deve ser breve e responder às questões correspondentes aos objetivos. Caso seja necessário, podem ser apresentadas as recomendações e sugestões para trabalhos futuros.</a:t>
            </a:r>
          </a:p>
        </p:txBody>
      </p:sp>
      <p:sp>
        <p:nvSpPr>
          <p:cNvPr id="22" name="Text Box 21"/>
          <p:cNvSpPr txBox="1">
            <a:spLocks noChangeArrowheads="1"/>
          </p:cNvSpPr>
          <p:nvPr/>
        </p:nvSpPr>
        <p:spPr bwMode="auto">
          <a:xfrm>
            <a:off x="11606405" y="16975804"/>
            <a:ext cx="9867893" cy="2237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086" tIns="41043" rIns="82086" bIns="41043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pt-BR" altLang="pt-BR" sz="3500" dirty="0">
                <a:latin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cs typeface="Arial" panose="020B0604020202020204" pitchFamily="34" charset="0"/>
              </a:rPr>
              <a:t>Os resultados devem responder aos objetivos, caso seja possível, insira figuras, tabelas ou quadros para ilustrar o resultado e a discussão acerca da pesquisa.</a:t>
            </a:r>
          </a:p>
        </p:txBody>
      </p:sp>
      <p:sp>
        <p:nvSpPr>
          <p:cNvPr id="23" name="Text Box 2131"/>
          <p:cNvSpPr txBox="1">
            <a:spLocks noChangeArrowheads="1"/>
          </p:cNvSpPr>
          <p:nvPr/>
        </p:nvSpPr>
        <p:spPr bwMode="auto">
          <a:xfrm>
            <a:off x="11338277" y="29610821"/>
            <a:ext cx="10079038" cy="547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tahoma, verdana, arial" charset="0"/>
                <a:cs typeface="Times New Roman" panose="02020603050405020304" pitchFamily="18" charset="0"/>
              </a:defRPr>
            </a:lvl9pPr>
          </a:lstStyle>
          <a:p>
            <a:pPr indent="846138" algn="just" eaLnBrk="1" hangingPunct="1"/>
            <a:r>
              <a:rPr lang="pt-BR" altLang="pt-BR" sz="35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Assim, no caso de figuras (quadros, gráficos, desenhos,...) as respectivas legendas devem ser posicionadas abaixo delas. 	Nas tabelas, as legendas devem ser posicionadas </a:t>
            </a:r>
            <a:r>
              <a:rPr lang="pt-BR" altLang="pt-BR" sz="35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acima </a:t>
            </a:r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delas, devem estar centralizadas.	</a:t>
            </a:r>
          </a:p>
          <a:p>
            <a:pPr indent="846138" algn="just" eaLnBrk="1" hangingPunct="1"/>
            <a:endParaRPr lang="pt-BR" altLang="pt-BR" sz="35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indent="846138" algn="just" eaLnBrk="1" hangingPunct="1"/>
            <a:r>
              <a:rPr lang="pt-BR" alt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Nos resultados apresentar a discussão em seus principais aspectos, evidenciando de maneira assertiva as respostas para os questionamentos e objetivos da pesquisa.</a:t>
            </a:r>
            <a:endParaRPr lang="pt-BR" altLang="pt-BR" sz="35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Text Box 3415"/>
          <p:cNvSpPr txBox="1">
            <a:spLocks noChangeArrowheads="1"/>
          </p:cNvSpPr>
          <p:nvPr/>
        </p:nvSpPr>
        <p:spPr bwMode="auto">
          <a:xfrm>
            <a:off x="22406669" y="28066652"/>
            <a:ext cx="10357952" cy="117387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lIns="102178" tIns="51088" rIns="102178" bIns="51088" anchor="ctr"/>
          <a:lstStyle/>
          <a:p>
            <a:pPr algn="l" defTabSz="1020763"/>
            <a:r>
              <a:rPr lang="pt-BR" sz="4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AGRADECIMENTOS / FINANCIAMENTO </a:t>
            </a:r>
            <a:endParaRPr lang="pt-BR" sz="43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164DA82-0272-6D7B-14D6-6789AB9BAE21}"/>
              </a:ext>
            </a:extLst>
          </p:cNvPr>
          <p:cNvSpPr txBox="1"/>
          <p:nvPr/>
        </p:nvSpPr>
        <p:spPr>
          <a:xfrm>
            <a:off x="1209846" y="10915619"/>
            <a:ext cx="159984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pt-PT" sz="3600" dirty="0">
                <a:latin typeface="Arial" panose="020B0604020202020204" pitchFamily="34" charset="0"/>
                <a:cs typeface="Arial" panose="020B0604020202020204" pitchFamily="34" charset="0"/>
              </a:rPr>
              <a:t> Instituição, campus. Ex.: Instituto Federal do Pará, Campus Ananindeua.</a:t>
            </a:r>
          </a:p>
          <a:p>
            <a:pPr algn="just"/>
            <a:r>
              <a:rPr lang="pt-PT" sz="3600" baseline="30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pt-PT" sz="3600" dirty="0">
                <a:latin typeface="Arial" panose="020B0604020202020204" pitchFamily="34" charset="0"/>
                <a:cs typeface="Arial" panose="020B0604020202020204" pitchFamily="34" charset="0"/>
              </a:rPr>
              <a:t>Instituição, campus. Ex.: Universidade Federal do Pará, Campus Bragança.</a:t>
            </a:r>
          </a:p>
          <a:p>
            <a:pPr algn="just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Autor correspondente: </a:t>
            </a:r>
            <a:r>
              <a:rPr lang="pt-BR" sz="3600" dirty="0">
                <a:latin typeface="Arial" panose="020B0604020202020204" pitchFamily="34" charset="0"/>
                <a:cs typeface="Arial" panose="020B0604020202020204" pitchFamily="34" charset="0"/>
              </a:rPr>
              <a:t>nome@gmail.com</a:t>
            </a:r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PT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3600" dirty="0"/>
          </a:p>
        </p:txBody>
      </p:sp>
      <p:pic>
        <p:nvPicPr>
          <p:cNvPr id="5" name="Imagem 4" descr="Texto&#10;&#10;O conteúdo gerado por IA pode estar incorreto.">
            <a:extLst>
              <a:ext uri="{FF2B5EF4-FFF2-40B4-BE49-F238E27FC236}">
                <a16:creationId xmlns:a16="http://schemas.microsoft.com/office/drawing/2014/main" id="{80E7FA5D-B4D7-7209-A753-5446EA3290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65739" y="11903517"/>
            <a:ext cx="1577119" cy="15771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C6D1A137-BA40-D2B7-01EC-AF3E6BD5F2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2224" y="11903517"/>
            <a:ext cx="1541761" cy="1541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921DD7B6-5C0C-F0D4-9C65-D179AB19892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3351" y="11903517"/>
            <a:ext cx="1597509" cy="1597509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Box 3661">
            <a:extLst>
              <a:ext uri="{FF2B5EF4-FFF2-40B4-BE49-F238E27FC236}">
                <a16:creationId xmlns:a16="http://schemas.microsoft.com/office/drawing/2014/main" id="{E6CF3179-337E-F99D-A534-6A85CB01B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41673" y="29771435"/>
            <a:ext cx="10715625" cy="508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762" tIns="48381" rIns="96762" bIns="48381">
            <a:spAutoFit/>
          </a:bodyPr>
          <a:lstStyle/>
          <a:p>
            <a:pPr algn="just" defTabSz="655638">
              <a:spcBef>
                <a:spcPct val="50000"/>
              </a:spcBef>
            </a:pP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Opcional.</a:t>
            </a:r>
            <a:b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dirty="0"/>
              <a:t>D</a:t>
            </a:r>
            <a:r>
              <a:rPr lang="pt-BR" sz="3600" dirty="0" smtClean="0"/>
              <a:t>everão </a:t>
            </a:r>
            <a:r>
              <a:rPr lang="pt-BR" sz="3600" dirty="0"/>
              <a:t>ser incluídos </a:t>
            </a:r>
            <a:r>
              <a:rPr lang="pt-BR" sz="3600" b="1" dirty="0"/>
              <a:t>EXCLUSIVAMENTE</a:t>
            </a:r>
            <a:r>
              <a:rPr lang="pt-BR" sz="3600" dirty="0"/>
              <a:t> os agradecimentos às agências de fomento e/ou ao IFPA, restritos às situações de concessão de bolsa ou custeio via editais internos ou externos</a:t>
            </a:r>
            <a:r>
              <a:rPr lang="pt-BR" sz="3600" dirty="0" smtClean="0"/>
              <a:t>. Identifique o Edital de financiamento (Ex</a:t>
            </a:r>
            <a:r>
              <a:rPr lang="pt-BR" sz="3600" dirty="0"/>
              <a:t>.: EDITAL Nº 04/2026/PROPPG/IFPA – MENINAS NA </a:t>
            </a:r>
            <a:r>
              <a:rPr lang="pt-BR" sz="3600" dirty="0" smtClean="0"/>
              <a:t>CIÊNCIA)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Imagem 23" descr="Texto&#10;&#10;Descrição gerada automaticamente">
            <a:extLst>
              <a:ext uri="{FF2B5EF4-FFF2-40B4-BE49-F238E27FC236}">
                <a16:creationId xmlns:a16="http://schemas.microsoft.com/office/drawing/2014/main" id="{A60730E0-A70F-3641-AE7D-9D0314DE1A0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42" y="57320"/>
            <a:ext cx="34163458" cy="6401556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511151" y="38524952"/>
            <a:ext cx="325461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dirty="0">
                <a:solidFill>
                  <a:srgbClr val="FF0000"/>
                </a:solidFill>
              </a:rPr>
              <a:t>Observações</a:t>
            </a:r>
            <a:r>
              <a:rPr lang="pt-BR" sz="3600" dirty="0"/>
              <a:t>: </a:t>
            </a:r>
            <a:r>
              <a:rPr lang="pt-BR" sz="35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Para a exposição no suporte de banner, o pôster deve ser confeccionado obrigatoriamente em lona ou material similar, contendo bastão e cordão para pendurar, devendo-se evitar o uso de papel. Pedimos que sigam atentamente as orientações do modelo disponibilizado para evitar imprevistos no dia da apresentação.</a:t>
            </a:r>
          </a:p>
        </p:txBody>
      </p:sp>
    </p:spTree>
    <p:extLst>
      <p:ext uri="{BB962C8B-B14F-4D97-AF65-F5344CB8AC3E}">
        <p14:creationId xmlns:p14="http://schemas.microsoft.com/office/powerpoint/2010/main" val="3972006426"/>
      </p:ext>
    </p:extLst>
  </p:cSld>
  <p:clrMapOvr>
    <a:masterClrMapping/>
  </p:clrMapOvr>
</p:sld>
</file>

<file path=ppt/theme/theme1.xml><?xml version="1.0" encoding="utf-8"?>
<a:theme xmlns:a="http://schemas.openxmlformats.org/drawingml/2006/main" name="Estrutura padrão">
  <a:themeElements>
    <a:clrScheme name="Estrutura padrão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CCFFFF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  <a:scene3d>
          <a:camera prst="legacyPerspectiveFront">
            <a:rot lat="19799999" lon="19439998" rev="0"/>
          </a:camera>
          <a:lightRig rig="legacyNormal2" dir="t"/>
        </a:scene3d>
        <a:sp3d extrusionH="354000" prstMaterial="legacyMatte">
          <a:bevelT w="13500" h="13500" prst="angle"/>
          <a:bevelB w="13500" h="13500" prst="angle"/>
          <a:extrusionClr>
            <a:srgbClr val="939676"/>
          </a:extrusionClr>
        </a:sp3d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61912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, verdana, arial" charset="0"/>
            <a:cs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4549</TotalTime>
  <Words>314</Words>
  <Application>Microsoft Office PowerPoint</Application>
  <PresentationFormat>Personalizar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tahoma, verdana, arial</vt:lpstr>
      <vt:lpstr>Times New Roman</vt:lpstr>
      <vt:lpstr>Estrutura padrão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>SILUBESA 2004</dc:subject>
  <dc:creator>Jussara Severo</dc:creator>
  <cp:lastModifiedBy>CAROLINE ARAÚJO DE SOUZA</cp:lastModifiedBy>
  <cp:revision>449</cp:revision>
  <cp:lastPrinted>2025-07-08T18:07:14Z</cp:lastPrinted>
  <dcterms:created xsi:type="dcterms:W3CDTF">2003-06-01T18:10:39Z</dcterms:created>
  <dcterms:modified xsi:type="dcterms:W3CDTF">2026-08-12T13:32:44Z</dcterms:modified>
</cp:coreProperties>
</file>